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60" r:id="rId2"/>
    <p:sldId id="268" r:id="rId3"/>
    <p:sldId id="277" r:id="rId4"/>
    <p:sldId id="264" r:id="rId5"/>
    <p:sldId id="265" r:id="rId6"/>
    <p:sldId id="269" r:id="rId7"/>
    <p:sldId id="267" r:id="rId8"/>
    <p:sldId id="263" r:id="rId9"/>
    <p:sldId id="261" r:id="rId10"/>
    <p:sldId id="262" r:id="rId11"/>
    <p:sldId id="257" r:id="rId12"/>
    <p:sldId id="256" r:id="rId13"/>
    <p:sldId id="258" r:id="rId14"/>
    <p:sldId id="271" r:id="rId15"/>
    <p:sldId id="272" r:id="rId16"/>
    <p:sldId id="266" r:id="rId17"/>
    <p:sldId id="284" r:id="rId18"/>
    <p:sldId id="273" r:id="rId19"/>
    <p:sldId id="276" r:id="rId20"/>
    <p:sldId id="274" r:id="rId21"/>
    <p:sldId id="275" r:id="rId22"/>
    <p:sldId id="278" r:id="rId23"/>
    <p:sldId id="279" r:id="rId24"/>
    <p:sldId id="280" r:id="rId25"/>
    <p:sldId id="281" r:id="rId26"/>
    <p:sldId id="282" r:id="rId27"/>
    <p:sldId id="283"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73" d="100"/>
          <a:sy n="73" d="100"/>
        </p:scale>
        <p:origin x="4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33C9E0D3-7F19-4ED1-9423-98CA586FEF69}" type="datetimeFigureOut">
              <a:rPr lang="nl-NL" smtClean="0"/>
              <a:t>25-2-2017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1840590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3C9E0D3-7F19-4ED1-9423-98CA586FEF69}" type="datetimeFigureOut">
              <a:rPr lang="nl-NL" smtClean="0"/>
              <a:t>25-2-2017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3546435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3C9E0D3-7F19-4ED1-9423-98CA586FEF69}" type="datetimeFigureOut">
              <a:rPr lang="nl-NL" smtClean="0"/>
              <a:t>25-2-2017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296928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3C9E0D3-7F19-4ED1-9423-98CA586FEF69}" type="datetimeFigureOut">
              <a:rPr lang="nl-NL" smtClean="0"/>
              <a:t>25-2-2017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3932069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33C9E0D3-7F19-4ED1-9423-98CA586FEF69}" type="datetimeFigureOut">
              <a:rPr lang="nl-NL" smtClean="0"/>
              <a:t>25-2-2017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95112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33C9E0D3-7F19-4ED1-9423-98CA586FEF69}" type="datetimeFigureOut">
              <a:rPr lang="nl-NL" smtClean="0"/>
              <a:t>25-2-2017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2700807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33C9E0D3-7F19-4ED1-9423-98CA586FEF69}" type="datetimeFigureOut">
              <a:rPr lang="nl-NL" smtClean="0"/>
              <a:t>25-2-2017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119591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33C9E0D3-7F19-4ED1-9423-98CA586FEF69}" type="datetimeFigureOut">
              <a:rPr lang="nl-NL" smtClean="0"/>
              <a:t>25-2-2017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743451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3C9E0D3-7F19-4ED1-9423-98CA586FEF69}" type="datetimeFigureOut">
              <a:rPr lang="nl-NL" smtClean="0"/>
              <a:t>25-2-2017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3654396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33C9E0D3-7F19-4ED1-9423-98CA586FEF69}" type="datetimeFigureOut">
              <a:rPr lang="nl-NL" smtClean="0"/>
              <a:t>25-2-2017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1623685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33C9E0D3-7F19-4ED1-9423-98CA586FEF69}" type="datetimeFigureOut">
              <a:rPr lang="nl-NL" smtClean="0"/>
              <a:t>25-2-2017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EBED25F-EF72-4163-9A08-3C4245BFB0D0}" type="slidenum">
              <a:rPr lang="nl-NL" smtClean="0"/>
              <a:t>‹nr.›</a:t>
            </a:fld>
            <a:endParaRPr lang="nl-NL"/>
          </a:p>
        </p:txBody>
      </p:sp>
    </p:spTree>
    <p:extLst>
      <p:ext uri="{BB962C8B-B14F-4D97-AF65-F5344CB8AC3E}">
        <p14:creationId xmlns:p14="http://schemas.microsoft.com/office/powerpoint/2010/main" val="313881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C9E0D3-7F19-4ED1-9423-98CA586FEF69}" type="datetimeFigureOut">
              <a:rPr lang="nl-NL" smtClean="0"/>
              <a:t>25-2-2017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ED25F-EF72-4163-9A08-3C4245BFB0D0}" type="slidenum">
              <a:rPr lang="nl-NL" smtClean="0"/>
              <a:t>‹nr.›</a:t>
            </a:fld>
            <a:endParaRPr lang="nl-NL"/>
          </a:p>
        </p:txBody>
      </p:sp>
    </p:spTree>
    <p:extLst>
      <p:ext uri="{BB962C8B-B14F-4D97-AF65-F5344CB8AC3E}">
        <p14:creationId xmlns:p14="http://schemas.microsoft.com/office/powerpoint/2010/main" val="2998179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_msoanchor_1"/><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502400" y="365125"/>
            <a:ext cx="4851400" cy="3711575"/>
          </a:xfrm>
        </p:spPr>
        <p:txBody>
          <a:bodyPr>
            <a:normAutofit/>
          </a:bodyPr>
          <a:lstStyle/>
          <a:p>
            <a:pPr algn="ctr"/>
            <a:r>
              <a:rPr lang="nl-NL" dirty="0" smtClean="0">
                <a:solidFill>
                  <a:srgbClr val="FFC000"/>
                </a:solidFill>
              </a:rPr>
              <a:t>Besef wat je hebt!</a:t>
            </a:r>
            <a:br>
              <a:rPr lang="nl-NL" dirty="0" smtClean="0">
                <a:solidFill>
                  <a:srgbClr val="FFC000"/>
                </a:solidFill>
              </a:rPr>
            </a:br>
            <a:r>
              <a:rPr lang="nl-NL" dirty="0" smtClean="0">
                <a:solidFill>
                  <a:srgbClr val="FFC000"/>
                </a:solidFill>
              </a:rPr>
              <a:t>Herdenking 100 jaar vrijheid van onderwijs</a:t>
            </a:r>
            <a:endParaRPr lang="nl-NL" dirty="0">
              <a:solidFill>
                <a:srgbClr val="FFC000"/>
              </a:solidFill>
            </a:endParaRPr>
          </a:p>
        </p:txBody>
      </p:sp>
      <p:sp>
        <p:nvSpPr>
          <p:cNvPr id="3" name="Tijdelijke aanduiding voor inhoud 2"/>
          <p:cNvSpPr>
            <a:spLocks noGrp="1"/>
          </p:cNvSpPr>
          <p:nvPr>
            <p:ph idx="1"/>
          </p:nvPr>
        </p:nvSpPr>
        <p:spPr>
          <a:xfrm>
            <a:off x="6502400" y="4076700"/>
            <a:ext cx="4851400" cy="2100262"/>
          </a:xfrm>
        </p:spPr>
        <p:txBody>
          <a:bodyPr/>
          <a:lstStyle/>
          <a:p>
            <a:pPr marL="0" indent="0">
              <a:buNone/>
            </a:pPr>
            <a:r>
              <a:rPr lang="nl-NL" dirty="0" smtClean="0">
                <a:solidFill>
                  <a:schemeClr val="bg1"/>
                </a:solidFill>
              </a:rPr>
              <a:t>Openbaar onderwijs</a:t>
            </a:r>
          </a:p>
          <a:p>
            <a:pPr marL="0" indent="0">
              <a:buNone/>
            </a:pPr>
            <a:endParaRPr lang="nl-NL" dirty="0">
              <a:solidFill>
                <a:schemeClr val="bg1"/>
              </a:solidFill>
            </a:endParaRPr>
          </a:p>
          <a:p>
            <a:pPr marL="0" indent="0" algn="r">
              <a:buNone/>
            </a:pPr>
            <a:r>
              <a:rPr lang="nl-NL" dirty="0" smtClean="0">
                <a:solidFill>
                  <a:schemeClr val="bg1"/>
                </a:solidFill>
              </a:rPr>
              <a:t>Bijzonder onderwijs</a:t>
            </a:r>
            <a:endParaRPr lang="nl-NL" dirty="0">
              <a:solidFill>
                <a:schemeClr val="bg1"/>
              </a:solidFill>
            </a:endParaRPr>
          </a:p>
        </p:txBody>
      </p:sp>
      <p:pic>
        <p:nvPicPr>
          <p:cNvPr id="4" name="Afbeelding 3"/>
          <p:cNvPicPr>
            <a:picLocks noChangeAspect="1"/>
          </p:cNvPicPr>
          <p:nvPr/>
        </p:nvPicPr>
        <p:blipFill>
          <a:blip r:embed="rId2"/>
          <a:stretch>
            <a:fillRect/>
          </a:stretch>
        </p:blipFill>
        <p:spPr>
          <a:xfrm>
            <a:off x="1132630" y="-594"/>
            <a:ext cx="4846740" cy="6858594"/>
          </a:xfrm>
          <a:prstGeom prst="rect">
            <a:avLst/>
          </a:prstGeom>
        </p:spPr>
      </p:pic>
    </p:spTree>
    <p:extLst>
      <p:ext uri="{BB962C8B-B14F-4D97-AF65-F5344CB8AC3E}">
        <p14:creationId xmlns:p14="http://schemas.microsoft.com/office/powerpoint/2010/main" val="491238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723477771"/>
              </p:ext>
            </p:extLst>
          </p:nvPr>
        </p:nvGraphicFramePr>
        <p:xfrm>
          <a:off x="263472" y="263470"/>
          <a:ext cx="11701220" cy="6338808"/>
        </p:xfrm>
        <a:graphic>
          <a:graphicData uri="http://schemas.openxmlformats.org/drawingml/2006/table">
            <a:tbl>
              <a:tblPr firstRow="1" firstCol="1" bandRow="1"/>
              <a:tblGrid>
                <a:gridCol w="11701220">
                  <a:extLst>
                    <a:ext uri="{9D8B030D-6E8A-4147-A177-3AD203B41FA5}">
                      <a16:colId xmlns:a16="http://schemas.microsoft.com/office/drawing/2014/main" val="1303919104"/>
                    </a:ext>
                  </a:extLst>
                </a:gridCol>
              </a:tblGrid>
              <a:tr h="6338808">
                <a:tc>
                  <a:txBody>
                    <a:bodyPr/>
                    <a:lstStyle/>
                    <a:p>
                      <a:pPr>
                        <a:spcAft>
                          <a:spcPts val="0"/>
                        </a:spcAft>
                      </a:pPr>
                      <a:r>
                        <a:rPr lang="nl-NL" sz="2400" b="1" dirty="0">
                          <a:effectLst/>
                          <a:latin typeface="Arial" panose="020B0604020202020204" pitchFamily="34" charset="0"/>
                          <a:ea typeface="MS Mincho"/>
                          <a:cs typeface="Times New Roman" panose="02020603050405020304" pitchFamily="18" charset="0"/>
                        </a:rPr>
                        <a:t>2.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b="1" dirty="0">
                          <a:effectLst/>
                          <a:latin typeface="Arial" panose="020B0604020202020204" pitchFamily="34" charset="0"/>
                          <a:ea typeface="MS Mincho"/>
                          <a:cs typeface="Times New Roman" panose="02020603050405020304" pitchFamily="18" charset="0"/>
                        </a:rPr>
                        <a:t>1857: NIEUWE LAGER ONDERWIJSWET</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Gemaakt door:</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Minister Van der Brugghen</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Hield in:</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Verbetering van het onderwijs op de openbare scholen.</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Toestemming van de overheid om op eigen kosten een bijzondere school op te richten in een gemeente.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Dus: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Ouders konden door gemeenten niet meer worden tegengewerkt om een bijzondere school op te richten. Er ontstonden  veel  protestants-christelijke en rooms-katholieke </a:t>
                      </a:r>
                      <a:r>
                        <a:rPr lang="nl-NL" sz="2400" dirty="0">
                          <a:effectLst/>
                          <a:latin typeface="Cambria" panose="02040503050406030204" pitchFamily="18" charset="0"/>
                          <a:ea typeface="MS Mincho"/>
                          <a:cs typeface="Times New Roman" panose="02020603050405020304" pitchFamily="18" charset="0"/>
                        </a:rPr>
                        <a:t> </a:t>
                      </a:r>
                      <a:r>
                        <a:rPr lang="nl-NL" sz="2400" dirty="0">
                          <a:effectLst/>
                          <a:latin typeface="Arial" panose="020B0604020202020204" pitchFamily="34" charset="0"/>
                          <a:ea typeface="MS Mincho"/>
                          <a:cs typeface="Times New Roman" panose="02020603050405020304" pitchFamily="18" charset="0"/>
                        </a:rPr>
                        <a:t> scholen. </a:t>
                      </a:r>
                      <a:endParaRPr lang="nl-NL" sz="2400" dirty="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932447"/>
                  </a:ext>
                </a:extLst>
              </a:tr>
            </a:tbl>
          </a:graphicData>
        </a:graphic>
      </p:graphicFrame>
    </p:spTree>
    <p:extLst>
      <p:ext uri="{BB962C8B-B14F-4D97-AF65-F5344CB8AC3E}">
        <p14:creationId xmlns:p14="http://schemas.microsoft.com/office/powerpoint/2010/main" val="2320666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909652435"/>
              </p:ext>
            </p:extLst>
          </p:nvPr>
        </p:nvGraphicFramePr>
        <p:xfrm>
          <a:off x="197707" y="222422"/>
          <a:ext cx="11837773" cy="6474940"/>
        </p:xfrm>
        <a:graphic>
          <a:graphicData uri="http://schemas.openxmlformats.org/drawingml/2006/table">
            <a:tbl>
              <a:tblPr firstRow="1" firstCol="1" bandRow="1"/>
              <a:tblGrid>
                <a:gridCol w="11837773">
                  <a:extLst>
                    <a:ext uri="{9D8B030D-6E8A-4147-A177-3AD203B41FA5}">
                      <a16:colId xmlns:a16="http://schemas.microsoft.com/office/drawing/2014/main" val="138497472"/>
                    </a:ext>
                  </a:extLst>
                </a:gridCol>
              </a:tblGrid>
              <a:tr h="6474940">
                <a:tc>
                  <a:txBody>
                    <a:bodyPr/>
                    <a:lstStyle/>
                    <a:p>
                      <a:pPr>
                        <a:spcAft>
                          <a:spcPts val="0"/>
                        </a:spcAft>
                      </a:pPr>
                      <a:r>
                        <a:rPr lang="nl-NL" sz="2400" b="1" dirty="0">
                          <a:effectLst/>
                          <a:latin typeface="Arial" panose="020B0604020202020204" pitchFamily="34" charset="0"/>
                          <a:ea typeface="MS Mincho"/>
                          <a:cs typeface="Times New Roman" panose="02020603050405020304" pitchFamily="18" charset="0"/>
                        </a:rPr>
                        <a:t>3.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b="1" dirty="0">
                          <a:effectLst/>
                          <a:latin typeface="Arial" panose="020B0604020202020204" pitchFamily="34" charset="0"/>
                          <a:ea typeface="MS Mincho"/>
                          <a:cs typeface="Times New Roman" panose="02020603050405020304" pitchFamily="18" charset="0"/>
                        </a:rPr>
                        <a:t>1878: NIEUWE SCHOOLWET</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Gemaakt door:</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Minister Kappeyne van de </a:t>
                      </a:r>
                      <a:r>
                        <a:rPr lang="nl-NL" sz="2400" dirty="0" err="1">
                          <a:effectLst/>
                          <a:latin typeface="Arial" panose="020B0604020202020204" pitchFamily="34" charset="0"/>
                          <a:ea typeface="MS Mincho"/>
                          <a:cs typeface="Times New Roman" panose="02020603050405020304" pitchFamily="18" charset="0"/>
                        </a:rPr>
                        <a:t>Copello</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Hield in:</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Strengere eisen aan </a:t>
                      </a:r>
                      <a:r>
                        <a:rPr lang="nl-NL" sz="2400" dirty="0" smtClean="0">
                          <a:effectLst/>
                          <a:latin typeface="Arial" panose="020B0604020202020204" pitchFamily="34" charset="0"/>
                          <a:ea typeface="MS Mincho"/>
                          <a:cs typeface="Times New Roman" panose="02020603050405020304" pitchFamily="18" charset="0"/>
                        </a:rPr>
                        <a:t>alle schoolgebouwen die </a:t>
                      </a:r>
                      <a:r>
                        <a:rPr lang="nl-NL" sz="2400" dirty="0">
                          <a:effectLst/>
                          <a:latin typeface="Arial" panose="020B0604020202020204" pitchFamily="34" charset="0"/>
                          <a:ea typeface="MS Mincho"/>
                          <a:cs typeface="Times New Roman" panose="02020603050405020304" pitchFamily="18" charset="0"/>
                        </a:rPr>
                        <a:t>leidden tot hogere kosten.</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Dus: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Bijzondere scholen moesten nog hogere kosten maken, waar de regering geen cent aan bijdroeg. Voor ouders werd het bijna onbetaalbaar om hun kinderen naar een bijzondere school te sturen. Dit leidde tot .een handtekeningactie (het </a:t>
                      </a:r>
                      <a:r>
                        <a:rPr lang="nl-NL" sz="2400" dirty="0" err="1">
                          <a:effectLst/>
                          <a:latin typeface="Arial" panose="020B0604020202020204" pitchFamily="34" charset="0"/>
                          <a:ea typeface="MS Mincho"/>
                          <a:cs typeface="Times New Roman" panose="02020603050405020304" pitchFamily="18" charset="0"/>
                        </a:rPr>
                        <a:t>Volkspetionnement</a:t>
                      </a:r>
                      <a:r>
                        <a:rPr lang="nl-NL" sz="2400" dirty="0">
                          <a:effectLst/>
                          <a:latin typeface="Arial" panose="020B0604020202020204" pitchFamily="34" charset="0"/>
                          <a:ea typeface="MS Mincho"/>
                          <a:cs typeface="Times New Roman" panose="02020603050405020304" pitchFamily="18" charset="0"/>
                        </a:rPr>
                        <a:t>).</a:t>
                      </a:r>
                      <a:endParaRPr lang="nl-NL" sz="2400" dirty="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216762"/>
                  </a:ext>
                </a:extLst>
              </a:tr>
            </a:tbl>
          </a:graphicData>
        </a:graphic>
      </p:graphicFrame>
    </p:spTree>
    <p:extLst>
      <p:ext uri="{BB962C8B-B14F-4D97-AF65-F5344CB8AC3E}">
        <p14:creationId xmlns:p14="http://schemas.microsoft.com/office/powerpoint/2010/main" val="1830381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dirty="0"/>
          </a:p>
        </p:txBody>
      </p:sp>
      <p:graphicFrame>
        <p:nvGraphicFramePr>
          <p:cNvPr id="11" name="Tabel 10"/>
          <p:cNvGraphicFramePr>
            <a:graphicFrameLocks noGrp="1"/>
          </p:cNvGraphicFramePr>
          <p:nvPr>
            <p:extLst>
              <p:ext uri="{D42A27DB-BD31-4B8C-83A1-F6EECF244321}">
                <p14:modId xmlns:p14="http://schemas.microsoft.com/office/powerpoint/2010/main" val="1779386455"/>
              </p:ext>
            </p:extLst>
          </p:nvPr>
        </p:nvGraphicFramePr>
        <p:xfrm>
          <a:off x="177800" y="165100"/>
          <a:ext cx="11836400" cy="6949440"/>
        </p:xfrm>
        <a:graphic>
          <a:graphicData uri="http://schemas.openxmlformats.org/drawingml/2006/table">
            <a:tbl>
              <a:tblPr firstRow="1" firstCol="1" bandRow="1"/>
              <a:tblGrid>
                <a:gridCol w="11836400">
                  <a:extLst>
                    <a:ext uri="{9D8B030D-6E8A-4147-A177-3AD203B41FA5}">
                      <a16:colId xmlns:a16="http://schemas.microsoft.com/office/drawing/2014/main" val="1212259149"/>
                    </a:ext>
                  </a:extLst>
                </a:gridCol>
              </a:tblGrid>
              <a:tr h="6540500">
                <a:tc>
                  <a:txBody>
                    <a:bodyPr/>
                    <a:lstStyle/>
                    <a:p>
                      <a:pPr>
                        <a:spcAft>
                          <a:spcPts val="0"/>
                        </a:spcAft>
                      </a:pPr>
                      <a:r>
                        <a:rPr lang="nl-NL" sz="2400" b="1" dirty="0" smtClean="0">
                          <a:effectLst/>
                          <a:latin typeface="Arial" panose="020B0604020202020204" pitchFamily="34" charset="0"/>
                          <a:ea typeface="MS Mincho"/>
                          <a:cs typeface="Times New Roman" panose="02020603050405020304" pitchFamily="18" charset="0"/>
                        </a:rPr>
                        <a:t>4. </a:t>
                      </a: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2400" b="1" dirty="0" smtClean="0">
                          <a:effectLst/>
                          <a:latin typeface="Arial" panose="020B0604020202020204" pitchFamily="34" charset="0"/>
                          <a:ea typeface="MS Mincho"/>
                          <a:cs typeface="Times New Roman" panose="02020603050405020304" pitchFamily="18" charset="0"/>
                        </a:rPr>
                        <a:t>1917: Pacificatie</a:t>
                      </a: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smtClean="0">
                          <a:effectLst/>
                          <a:latin typeface="Arial" panose="020B0604020202020204" pitchFamily="34" charset="0"/>
                          <a:ea typeface="MS Mincho"/>
                          <a:cs typeface="Times New Roman" panose="02020603050405020304" pitchFamily="18" charset="0"/>
                        </a:rPr>
                        <a:t> </a:t>
                      </a: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2400" u="sng" dirty="0" smtClean="0">
                          <a:effectLst/>
                          <a:latin typeface="Arial" panose="020B0604020202020204" pitchFamily="34" charset="0"/>
                          <a:ea typeface="MS Mincho"/>
                          <a:cs typeface="Times New Roman" panose="02020603050405020304" pitchFamily="18" charset="0"/>
                        </a:rPr>
                        <a:t>Gemaakt door:</a:t>
                      </a: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2400" dirty="0" smtClean="0">
                          <a:effectLst/>
                          <a:latin typeface="Arial" panose="020B0604020202020204" pitchFamily="34" charset="0"/>
                          <a:ea typeface="MS Mincho"/>
                          <a:cs typeface="Times New Roman" panose="02020603050405020304" pitchFamily="18" charset="0"/>
                        </a:rPr>
                        <a:t>De regering.</a:t>
                      </a: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smtClean="0">
                          <a:effectLst/>
                          <a:latin typeface="Arial" panose="020B0604020202020204" pitchFamily="34" charset="0"/>
                          <a:ea typeface="MS Mincho"/>
                          <a:cs typeface="Times New Roman" panose="02020603050405020304" pitchFamily="18" charset="0"/>
                        </a:rPr>
                        <a:t> </a:t>
                      </a: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2400" u="sng" dirty="0" smtClean="0">
                          <a:effectLst/>
                          <a:latin typeface="Arial" panose="020B0604020202020204" pitchFamily="34" charset="0"/>
                          <a:ea typeface="MS Mincho"/>
                          <a:cs typeface="Times New Roman" panose="02020603050405020304" pitchFamily="18" charset="0"/>
                        </a:rPr>
                        <a:t>Hield in:</a:t>
                      </a: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2400" dirty="0" smtClean="0">
                          <a:effectLst/>
                          <a:latin typeface="Arial" panose="020B0604020202020204" pitchFamily="34" charset="0"/>
                          <a:ea typeface="MS Mincho"/>
                          <a:cs typeface="Times New Roman" panose="02020603050405020304" pitchFamily="18" charset="0"/>
                        </a:rPr>
                        <a:t>Pacificatie betekent ‘vrede’. In de grondwet werd een verandering opgenomen. Het bijzonder onderwijs heeft op dezelfde manier recht op financiële steun van de regering als het openbaar onderwijs</a:t>
                      </a:r>
                      <a:r>
                        <a:rPr lang="nl-NL" sz="2400" dirty="0" smtClean="0">
                          <a:effectLst/>
                          <a:latin typeface="Cambria" panose="02040503050406030204" pitchFamily="18" charset="0"/>
                          <a:ea typeface="MS Mincho"/>
                          <a:cs typeface="Times New Roman" panose="02020603050405020304" pitchFamily="18" charset="0"/>
                        </a:rPr>
                        <a:t> </a:t>
                      </a:r>
                      <a:r>
                        <a:rPr lang="nl-NL" sz="2400" dirty="0" smtClean="0">
                          <a:effectLst/>
                          <a:latin typeface="Arial" panose="020B0604020202020204" pitchFamily="34" charset="0"/>
                          <a:ea typeface="MS Mincho"/>
                          <a:cs typeface="Times New Roman" panose="02020603050405020304" pitchFamily="18" charset="0"/>
                        </a:rPr>
                        <a:t>.</a:t>
                      </a: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smtClean="0">
                          <a:effectLst/>
                          <a:latin typeface="Arial" panose="020B0604020202020204" pitchFamily="34" charset="0"/>
                          <a:ea typeface="MS Mincho"/>
                          <a:cs typeface="Times New Roman" panose="02020603050405020304" pitchFamily="18" charset="0"/>
                        </a:rPr>
                        <a:t> </a:t>
                      </a: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2400" u="sng" dirty="0" smtClean="0">
                          <a:effectLst/>
                          <a:latin typeface="Arial" panose="020B0604020202020204" pitchFamily="34" charset="0"/>
                          <a:ea typeface="MS Mincho"/>
                          <a:cs typeface="Times New Roman" panose="02020603050405020304" pitchFamily="18" charset="0"/>
                        </a:rPr>
                        <a:t>Dus:</a:t>
                      </a: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2400" dirty="0" smtClean="0">
                          <a:effectLst/>
                          <a:latin typeface="Arial" panose="020B0604020202020204" pitchFamily="34" charset="0"/>
                          <a:ea typeface="MS Mincho"/>
                          <a:cs typeface="Times New Roman" panose="02020603050405020304" pitchFamily="18" charset="0"/>
                        </a:rPr>
                        <a:t>Bijzondere scholen kregen evenveel geld als openbare scholen. Er werden  daarna nog meer bijzondere scholen opgericht. Voor elke levensovertuiging was nu een school beschikbaar die er echt bij paste.  Daarmee was de schoolstrijd ten einde</a:t>
                      </a:r>
                    </a:p>
                    <a:p>
                      <a:pPr>
                        <a:spcAft>
                          <a:spcPts val="0"/>
                        </a:spcAft>
                      </a:pPr>
                      <a:endParaRPr lang="nl-NL" sz="2400" dirty="0" smtClean="0">
                        <a:effectLst/>
                        <a:latin typeface="Arial" panose="020B0604020202020204" pitchFamily="34" charset="0"/>
                        <a:ea typeface="MS Mincho"/>
                        <a:cs typeface="Times New Roman" panose="02020603050405020304" pitchFamily="18" charset="0"/>
                      </a:endParaRPr>
                    </a:p>
                    <a:p>
                      <a:pPr>
                        <a:spcAft>
                          <a:spcPts val="0"/>
                        </a:spcAft>
                      </a:pP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endParaRPr lang="nl-NL" sz="2400" dirty="0" smtClean="0">
                        <a:effectLst/>
                        <a:latin typeface="Cambria" panose="02040503050406030204" pitchFamily="18" charset="0"/>
                        <a:ea typeface="MS Mincho"/>
                        <a:cs typeface="Times New Roman" panose="02020603050405020304" pitchFamily="18" charset="0"/>
                      </a:endParaRPr>
                    </a:p>
                    <a:p>
                      <a:pPr>
                        <a:spcAft>
                          <a:spcPts val="0"/>
                        </a:spcAft>
                      </a:pPr>
                      <a:r>
                        <a:rPr lang="nl-NL" sz="1200" dirty="0" smtClean="0">
                          <a:effectLst/>
                          <a:latin typeface="Arial" panose="020B0604020202020204" pitchFamily="34" charset="0"/>
                          <a:ea typeface="MS Mincho"/>
                          <a:cs typeface="Times New Roman" panose="02020603050405020304" pitchFamily="18" charset="0"/>
                        </a:rPr>
                        <a:t>Daarmee was de schoolstrijd t.  </a:t>
                      </a:r>
                      <a:endParaRPr lang="nl-NL" sz="1200" dirty="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632209"/>
                  </a:ext>
                </a:extLst>
              </a:tr>
            </a:tbl>
          </a:graphicData>
        </a:graphic>
      </p:graphicFrame>
      <p:sp>
        <p:nvSpPr>
          <p:cNvPr id="13" name="Rectangle 6"/>
          <p:cNvSpPr>
            <a:spLocks noChangeArrowheads="1"/>
          </p:cNvSpPr>
          <p:nvPr/>
        </p:nvSpPr>
        <p:spPr bwMode="auto">
          <a:xfrm flipV="1">
            <a:off x="3221037" y="2446098"/>
            <a:ext cx="170009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800" b="0" i="0" u="none" strike="noStrike" cap="none" normalizeH="0" baseline="0" smtClean="0">
                <a:ln>
                  <a:noFill/>
                </a:ln>
                <a:solidFill>
                  <a:schemeClr val="tx1"/>
                </a:solidFill>
                <a:effectLst/>
                <a:latin typeface="Cambria" panose="02040503050406030204" pitchFamily="18" charset="0"/>
                <a:ea typeface="MS Mincho" charset="-128"/>
                <a:cs typeface="Times New Roman" panose="02020603050405020304" pitchFamily="18" charset="0"/>
              </a:rPr>
              <a:t> </a:t>
            </a:r>
            <a:r>
              <a:rPr kumimoji="0" lang="nl-NL" altLang="nl-NL" sz="800" b="0" i="0" u="none" strike="noStrike" cap="none" normalizeH="0" baseline="0" smtClean="0">
                <a:ln>
                  <a:noFill/>
                </a:ln>
                <a:solidFill>
                  <a:schemeClr val="tx1"/>
                </a:solidFill>
                <a:effectLst/>
                <a:latin typeface="Cambria" panose="02040503050406030204" pitchFamily="18" charset="0"/>
                <a:ea typeface="MS Mincho" charset="-128"/>
                <a:cs typeface="Times New Roman" panose="02020603050405020304" pitchFamily="18" charset="0"/>
                <a:hlinkClick r:id="rId2"/>
              </a:rPr>
              <a:t>[G1]</a:t>
            </a:r>
            <a:r>
              <a:rPr kumimoji="0" lang="nl-NL" altLang="nl-NL" sz="1000" b="0" i="0" u="none" strike="noStrike" cap="none" normalizeH="0" baseline="0" smtClean="0">
                <a:ln>
                  <a:noFill/>
                </a:ln>
                <a:solidFill>
                  <a:schemeClr val="tx1"/>
                </a:solidFill>
                <a:effectLst/>
                <a:latin typeface="Cambria" panose="02040503050406030204" pitchFamily="18" charset="0"/>
                <a:ea typeface="MS Mincho" charset="-128"/>
                <a:cs typeface="Times New Roman" panose="02020603050405020304" pitchFamily="18" charset="0"/>
              </a:rPr>
              <a:t>Je moet de aanhalingstekens weghalen, want dit is geen letterlijk citaat, maar een rarafrase.</a:t>
            </a:r>
            <a:endParaRPr kumimoji="0" lang="nl-NL" altLang="nl-NL"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45738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extLst>
              <p:ext uri="{D42A27DB-BD31-4B8C-83A1-F6EECF244321}">
                <p14:modId xmlns:p14="http://schemas.microsoft.com/office/powerpoint/2010/main" val="3926483490"/>
              </p:ext>
            </p:extLst>
          </p:nvPr>
        </p:nvGraphicFramePr>
        <p:xfrm>
          <a:off x="197707" y="172995"/>
          <a:ext cx="11837773" cy="6583680"/>
        </p:xfrm>
        <a:graphic>
          <a:graphicData uri="http://schemas.openxmlformats.org/drawingml/2006/table">
            <a:tbl>
              <a:tblPr firstRow="1" firstCol="1" bandRow="1"/>
              <a:tblGrid>
                <a:gridCol w="11837773">
                  <a:extLst>
                    <a:ext uri="{9D8B030D-6E8A-4147-A177-3AD203B41FA5}">
                      <a16:colId xmlns:a16="http://schemas.microsoft.com/office/drawing/2014/main" val="1632110283"/>
                    </a:ext>
                  </a:extLst>
                </a:gridCol>
              </a:tblGrid>
              <a:tr h="6561437">
                <a:tc>
                  <a:txBody>
                    <a:bodyPr/>
                    <a:lstStyle/>
                    <a:p>
                      <a:pPr>
                        <a:spcAft>
                          <a:spcPts val="0"/>
                        </a:spcAft>
                      </a:pPr>
                      <a:r>
                        <a:rPr lang="nl-NL" sz="2400" b="1" dirty="0">
                          <a:effectLst/>
                          <a:latin typeface="Arial" panose="020B0604020202020204" pitchFamily="34" charset="0"/>
                          <a:ea typeface="MS Mincho"/>
                          <a:cs typeface="Times New Roman" panose="02020603050405020304" pitchFamily="18" charset="0"/>
                        </a:rPr>
                        <a:t>Drie FASEN in de schoolstrijd</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b="1" dirty="0">
                          <a:effectLst/>
                          <a:latin typeface="Arial" panose="020B0604020202020204" pitchFamily="34" charset="0"/>
                          <a:ea typeface="MS Mincho"/>
                          <a:cs typeface="Times New Roman" panose="02020603050405020304" pitchFamily="18" charset="0"/>
                        </a:rPr>
                        <a:t>Fase 1: 1806-1857</a:t>
                      </a:r>
                      <a:r>
                        <a:rPr lang="nl-NL" sz="2400" dirty="0">
                          <a:effectLst/>
                          <a:latin typeface="Arial" panose="020B0604020202020204" pitchFamily="34" charset="0"/>
                          <a:ea typeface="MS Mincho"/>
                          <a:cs typeface="Times New Roman" panose="02020603050405020304" pitchFamily="18" charset="0"/>
                        </a:rPr>
                        <a:t> In de schoolwetten wordt er vanuit gegaan dat kinderen op school ‘maatschappelijke en christelijke deugden’ leren. Scholen zijn van de regering. Er wordt ‘algemeen christelijk’ onderwijs gegeven (want Nederland is een christelijk land). De Heere Jezus is in dit onderwijs vooral een voorbeeld van een bijzonder goed mens en niet de Verlosser, de Zaligmaker.</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b="1" dirty="0">
                          <a:effectLst/>
                          <a:latin typeface="Arial" panose="020B0604020202020204" pitchFamily="34" charset="0"/>
                          <a:ea typeface="MS Mincho"/>
                          <a:cs typeface="Times New Roman" panose="02020603050405020304" pitchFamily="18" charset="0"/>
                        </a:rPr>
                        <a:t>Fase 2: 1857-1878</a:t>
                      </a:r>
                      <a:r>
                        <a:rPr lang="nl-NL" sz="2400" dirty="0">
                          <a:effectLst/>
                          <a:latin typeface="Arial" panose="020B0604020202020204" pitchFamily="34" charset="0"/>
                          <a:ea typeface="MS Mincho"/>
                          <a:cs typeface="Times New Roman" panose="02020603050405020304" pitchFamily="18" charset="0"/>
                        </a:rPr>
                        <a:t> Na de nieuwe onderwijswet van 1857 worden overal bijzondere scholen opgericht. Veel ouders en enkele mensen in de regering vinden het christelijk onderwijs dat op de openbare scholen wordt gegeven te oppervlakkig en </a:t>
                      </a:r>
                      <a:r>
                        <a:rPr lang="nl-NL" sz="2400" dirty="0" err="1">
                          <a:effectLst/>
                          <a:latin typeface="Arial" panose="020B0604020202020204" pitchFamily="34" charset="0"/>
                          <a:ea typeface="MS Mincho"/>
                          <a:cs typeface="Times New Roman" panose="02020603050405020304" pitchFamily="18" charset="0"/>
                        </a:rPr>
                        <a:t>onbijbels</a:t>
                      </a:r>
                      <a:r>
                        <a:rPr lang="nl-NL" sz="2400" dirty="0">
                          <a:effectLst/>
                          <a:latin typeface="Arial" panose="020B0604020202020204" pitchFamily="34" charset="0"/>
                          <a:ea typeface="MS Mincho"/>
                          <a:cs typeface="Times New Roman" panose="02020603050405020304" pitchFamily="18" charset="0"/>
                        </a:rPr>
                        <a:t>. Voor christelijke ouders is het een gewetenszaak hun kinderen Bijbels onderwijs te geven.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b="1" dirty="0">
                          <a:effectLst/>
                          <a:latin typeface="Arial" panose="020B0604020202020204" pitchFamily="34" charset="0"/>
                          <a:ea typeface="MS Mincho"/>
                          <a:cs typeface="Times New Roman" panose="02020603050405020304" pitchFamily="18" charset="0"/>
                        </a:rPr>
                        <a:t>Fase 3: 1878-1917</a:t>
                      </a:r>
                      <a:r>
                        <a:rPr lang="nl-NL" sz="2400" dirty="0">
                          <a:effectLst/>
                          <a:latin typeface="Arial" panose="020B0604020202020204" pitchFamily="34" charset="0"/>
                          <a:ea typeface="MS Mincho"/>
                          <a:cs typeface="Times New Roman" panose="02020603050405020304" pitchFamily="18" charset="0"/>
                        </a:rPr>
                        <a:t> In deze laatste fase van de schoolstrijd gaat het vooral om geld. Openbare scholen krijgen wel geld van de regering voor het onderwijs, maar bijzondere scholen moeten alles zelf betalen. Bijzondere scholen (en de ouders/kerken/politici die daarbij horen) strijden om financiële gelijkheid.</a:t>
                      </a:r>
                      <a:endParaRPr lang="nl-NL" sz="2400" dirty="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6574373"/>
                  </a:ext>
                </a:extLst>
              </a:tr>
            </a:tbl>
          </a:graphicData>
        </a:graphic>
      </p:graphicFrame>
    </p:spTree>
    <p:extLst>
      <p:ext uri="{BB962C8B-B14F-4D97-AF65-F5344CB8AC3E}">
        <p14:creationId xmlns:p14="http://schemas.microsoft.com/office/powerpoint/2010/main" val="246301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bg1"/>
                </a:solidFill>
              </a:rPr>
              <a:t>Les 3</a:t>
            </a:r>
            <a:endParaRPr lang="nl-NL" dirty="0">
              <a:solidFill>
                <a:schemeClr val="bg1"/>
              </a:solidFill>
            </a:endParaRP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2893652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2673251" y="1295265"/>
            <a:ext cx="6845498" cy="5129560"/>
          </a:xfrm>
          <a:prstGeom prst="rect">
            <a:avLst/>
          </a:prstGeom>
        </p:spPr>
      </p:pic>
    </p:spTree>
    <p:extLst>
      <p:ext uri="{BB962C8B-B14F-4D97-AF65-F5344CB8AC3E}">
        <p14:creationId xmlns:p14="http://schemas.microsoft.com/office/powerpoint/2010/main" val="2694510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489858"/>
            <a:ext cx="9144000" cy="1077686"/>
          </a:xfrm>
        </p:spPr>
        <p:txBody>
          <a:bodyPr>
            <a:normAutofit/>
          </a:bodyPr>
          <a:lstStyle/>
          <a:p>
            <a:r>
              <a:rPr lang="nl-NL" dirty="0" smtClean="0">
                <a:solidFill>
                  <a:srgbClr val="FFC000"/>
                </a:solidFill>
              </a:rPr>
              <a:t>Eisen voor het interview</a:t>
            </a:r>
            <a:endParaRPr lang="nl-NL" dirty="0">
              <a:solidFill>
                <a:srgbClr val="FFC000"/>
              </a:solidFill>
            </a:endParaRPr>
          </a:p>
        </p:txBody>
      </p:sp>
      <p:sp>
        <p:nvSpPr>
          <p:cNvPr id="3" name="Ondertitel 2"/>
          <p:cNvSpPr>
            <a:spLocks noGrp="1"/>
          </p:cNvSpPr>
          <p:nvPr>
            <p:ph type="subTitle" idx="1"/>
          </p:nvPr>
        </p:nvSpPr>
        <p:spPr>
          <a:xfrm>
            <a:off x="522513" y="1747157"/>
            <a:ext cx="11234057" cy="4523014"/>
          </a:xfrm>
        </p:spPr>
        <p:txBody>
          <a:bodyPr>
            <a:normAutofit/>
          </a:bodyPr>
          <a:lstStyle/>
          <a:p>
            <a:pPr marL="742950" indent="-742950" algn="l">
              <a:buAutoNum type="arabicPeriod"/>
            </a:pPr>
            <a:r>
              <a:rPr lang="nl-NL" sz="4000" dirty="0" smtClean="0">
                <a:solidFill>
                  <a:srgbClr val="FFC000"/>
                </a:solidFill>
              </a:rPr>
              <a:t>De antwoorden zijn hele zinnen, die goed en begrijpelijk zijn. </a:t>
            </a:r>
          </a:p>
          <a:p>
            <a:pPr marL="742950" indent="-742950" algn="l">
              <a:buAutoNum type="arabicPeriod"/>
            </a:pPr>
            <a:r>
              <a:rPr lang="nl-NL" sz="4000" dirty="0" smtClean="0">
                <a:solidFill>
                  <a:srgbClr val="FFC000"/>
                </a:solidFill>
              </a:rPr>
              <a:t>Er is, waar nodig, doorgevraagd</a:t>
            </a:r>
          </a:p>
          <a:p>
            <a:pPr algn="l"/>
            <a:endParaRPr lang="nl-NL" sz="4000" dirty="0">
              <a:solidFill>
                <a:srgbClr val="FFC000"/>
              </a:solidFill>
            </a:endParaRPr>
          </a:p>
        </p:txBody>
      </p:sp>
    </p:spTree>
    <p:extLst>
      <p:ext uri="{BB962C8B-B14F-4D97-AF65-F5344CB8AC3E}">
        <p14:creationId xmlns:p14="http://schemas.microsoft.com/office/powerpoint/2010/main" val="2010446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Keuzeles</a:t>
            </a:r>
            <a:r>
              <a:rPr lang="nl-NL" dirty="0" smtClean="0"/>
              <a:t> 2</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63956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0"/>
            <a:ext cx="6777788" cy="6857999"/>
          </a:xfrm>
        </p:spPr>
        <p:txBody>
          <a:bodyPr>
            <a:normAutofit lnSpcReduction="10000"/>
          </a:bodyPr>
          <a:lstStyle/>
          <a:p>
            <a:pPr marL="0" indent="0">
              <a:buNone/>
            </a:pPr>
            <a:r>
              <a:rPr lang="nl-NL" sz="3200" dirty="0"/>
              <a:t>Bedenk wat er zal gebeuren als er allerlei scholen komen. De mensen zullen door deze scholen niet verdeeld, maar uiteengescheurd worden! Eerst schelden de schooljongens elkaar uit, wanneer zij naar de </a:t>
            </a:r>
            <a:r>
              <a:rPr lang="nl-NL" sz="3200" dirty="0" err="1"/>
              <a:t>secten</a:t>
            </a:r>
            <a:r>
              <a:rPr lang="nl-NL" sz="3200" dirty="0"/>
              <a:t>-scholen gaan, voor </a:t>
            </a:r>
            <a:r>
              <a:rPr lang="nl-NL" sz="3200" i="1" dirty="0"/>
              <a:t>Paap </a:t>
            </a:r>
            <a:r>
              <a:rPr lang="nl-NL" sz="3200" dirty="0"/>
              <a:t>en </a:t>
            </a:r>
            <a:r>
              <a:rPr lang="nl-NL" sz="3200" i="1" dirty="0"/>
              <a:t>Geus;</a:t>
            </a:r>
            <a:r>
              <a:rPr lang="nl-NL" sz="3200" dirty="0"/>
              <a:t> al snel gebruiken ze hun vuisten tegen elkaar en later de zwaarden. Een nare tijd staat voor de deur als we al die bijzondere scholen krijgen. </a:t>
            </a:r>
          </a:p>
          <a:p>
            <a:pPr marL="0" indent="0">
              <a:buNone/>
            </a:pPr>
            <a:r>
              <a:rPr lang="nl-NL" sz="3200" dirty="0"/>
              <a:t> </a:t>
            </a:r>
          </a:p>
          <a:p>
            <a:pPr marL="0" indent="0">
              <a:buNone/>
            </a:pPr>
            <a:r>
              <a:rPr lang="nl-NL" sz="3200" dirty="0"/>
              <a:t>Meneer Hofstede-de Groot. Schoolopziener en professor in Groningen in 1848</a:t>
            </a:r>
          </a:p>
          <a:p>
            <a:pPr marL="0" indent="0">
              <a:buNone/>
            </a:pPr>
            <a:endParaRPr lang="nl-NL" dirty="0"/>
          </a:p>
        </p:txBody>
      </p:sp>
      <p:pic>
        <p:nvPicPr>
          <p:cNvPr id="4" name="Afbeelding 3"/>
          <p:cNvPicPr>
            <a:picLocks noChangeAspect="1"/>
          </p:cNvPicPr>
          <p:nvPr/>
        </p:nvPicPr>
        <p:blipFill>
          <a:blip r:embed="rId2"/>
          <a:stretch>
            <a:fillRect/>
          </a:stretch>
        </p:blipFill>
        <p:spPr>
          <a:xfrm>
            <a:off x="6777789" y="0"/>
            <a:ext cx="5414211" cy="6858000"/>
          </a:xfrm>
          <a:prstGeom prst="rect">
            <a:avLst/>
          </a:prstGeom>
        </p:spPr>
      </p:pic>
    </p:spTree>
    <p:extLst>
      <p:ext uri="{BB962C8B-B14F-4D97-AF65-F5344CB8AC3E}">
        <p14:creationId xmlns:p14="http://schemas.microsoft.com/office/powerpoint/2010/main" val="3222462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0"/>
            <a:ext cx="6777788" cy="6857999"/>
          </a:xfrm>
        </p:spPr>
        <p:txBody>
          <a:bodyPr>
            <a:normAutofit/>
          </a:bodyPr>
          <a:lstStyle/>
          <a:p>
            <a:pPr marL="0" indent="0">
              <a:buNone/>
            </a:pPr>
            <a:r>
              <a:rPr lang="nl-NL" sz="3600" dirty="0"/>
              <a:t>‘Je moet kinderen vrij laten. In het onderwijs moeten we het alleen hebben over kennis en kunde. Die staan los van religie. Over godsdienst moet het niet gaan’ </a:t>
            </a:r>
          </a:p>
          <a:p>
            <a:pPr marL="0" indent="0">
              <a:buNone/>
            </a:pPr>
            <a:endParaRPr lang="nl-NL" sz="3600" dirty="0"/>
          </a:p>
          <a:p>
            <a:pPr marL="0" indent="0">
              <a:buNone/>
            </a:pPr>
            <a:r>
              <a:rPr lang="nl-NL" sz="3600" dirty="0"/>
              <a:t>Mevrouw Bierman, werkt voor de VVD in 2005</a:t>
            </a:r>
          </a:p>
          <a:p>
            <a:pPr marL="0" indent="0">
              <a:buNone/>
            </a:pPr>
            <a:endParaRPr lang="nl-NL" dirty="0"/>
          </a:p>
        </p:txBody>
      </p:sp>
      <p:pic>
        <p:nvPicPr>
          <p:cNvPr id="5" name="Afbeelding 4"/>
          <p:cNvPicPr>
            <a:picLocks noChangeAspect="1"/>
          </p:cNvPicPr>
          <p:nvPr/>
        </p:nvPicPr>
        <p:blipFill>
          <a:blip r:embed="rId2"/>
          <a:stretch>
            <a:fillRect/>
          </a:stretch>
        </p:blipFill>
        <p:spPr>
          <a:xfrm>
            <a:off x="6777789" y="174118"/>
            <a:ext cx="5212532" cy="1219306"/>
          </a:xfrm>
          <a:prstGeom prst="rect">
            <a:avLst/>
          </a:prstGeom>
        </p:spPr>
      </p:pic>
    </p:spTree>
    <p:extLst>
      <p:ext uri="{BB962C8B-B14F-4D97-AF65-F5344CB8AC3E}">
        <p14:creationId xmlns:p14="http://schemas.microsoft.com/office/powerpoint/2010/main" val="3831454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bg1"/>
                </a:solidFill>
              </a:rPr>
              <a:t>Les 1</a:t>
            </a:r>
            <a:endParaRPr lang="nl-NL" dirty="0">
              <a:solidFill>
                <a:schemeClr val="bg1"/>
              </a:solidFill>
            </a:endParaRP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384407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0"/>
            <a:ext cx="6273799" cy="6857999"/>
          </a:xfrm>
        </p:spPr>
        <p:txBody>
          <a:bodyPr>
            <a:normAutofit/>
          </a:bodyPr>
          <a:lstStyle/>
          <a:p>
            <a:pPr marL="0" indent="0">
              <a:buNone/>
            </a:pPr>
            <a:r>
              <a:rPr lang="nl-NL" dirty="0"/>
              <a:t>We willen geen protestantse, roomse, of islamitische scholen meer. Daardoor leren kinderen geen leeftijdsgenootjes kennen die in een andere godsdienst of die ongelovig zijn. Dan krijgen ze geen respect en begrip voor andere mensen. We moeten kiezen voor openbare scholen. Op die scholen krijgen kinderen les over de geschiedenis van de godsdiensten. </a:t>
            </a:r>
          </a:p>
          <a:p>
            <a:pPr marL="0" indent="0">
              <a:buNone/>
            </a:pPr>
            <a:endParaRPr lang="nl-NL" dirty="0"/>
          </a:p>
          <a:p>
            <a:pPr marL="0" indent="0">
              <a:buNone/>
            </a:pPr>
            <a:r>
              <a:rPr lang="nl-NL" dirty="0"/>
              <a:t>Iemand in de Telegraaf 2014</a:t>
            </a:r>
          </a:p>
          <a:p>
            <a:pPr marL="0" indent="0">
              <a:buNone/>
            </a:pPr>
            <a:endParaRPr lang="nl-NL" dirty="0"/>
          </a:p>
        </p:txBody>
      </p:sp>
      <p:pic>
        <p:nvPicPr>
          <p:cNvPr id="5" name="Afbeelding 4"/>
          <p:cNvPicPr>
            <a:picLocks noChangeAspect="1"/>
          </p:cNvPicPr>
          <p:nvPr/>
        </p:nvPicPr>
        <p:blipFill>
          <a:blip r:embed="rId2"/>
          <a:stretch>
            <a:fillRect/>
          </a:stretch>
        </p:blipFill>
        <p:spPr>
          <a:xfrm>
            <a:off x="6418587" y="136092"/>
            <a:ext cx="5773412" cy="1201016"/>
          </a:xfrm>
          <a:prstGeom prst="rect">
            <a:avLst/>
          </a:prstGeom>
        </p:spPr>
      </p:pic>
    </p:spTree>
    <p:extLst>
      <p:ext uri="{BB962C8B-B14F-4D97-AF65-F5344CB8AC3E}">
        <p14:creationId xmlns:p14="http://schemas.microsoft.com/office/powerpoint/2010/main" val="407267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0"/>
            <a:ext cx="6430779" cy="6857999"/>
          </a:xfrm>
        </p:spPr>
        <p:txBody>
          <a:bodyPr>
            <a:normAutofit/>
          </a:bodyPr>
          <a:lstStyle/>
          <a:p>
            <a:pPr marL="0" indent="0">
              <a:buNone/>
            </a:pPr>
            <a:r>
              <a:rPr lang="nl-NL" dirty="0"/>
              <a:t>We moeten onderwijs met de Bijbel of de Koran afschaffen. We kunnen christelijke scholen en scholen met de Koran namelijk niet vertrouwen. Welke verkeerde dingen worden daar allemaal met kinderen gedaan? We moeten zorgen voor goed openbaar onderwijs, waaraan iedereen kan meedoen. Dus weg met artikel 23 van de Grondwet. En als je dan nog godsdienstonderwijs wilt geven, doe je dat maar na schooltijd. Net zoals de zondagschool. Veel plezier ermee!</a:t>
            </a:r>
          </a:p>
          <a:p>
            <a:pPr marL="0" indent="0">
              <a:buNone/>
            </a:pPr>
            <a:endParaRPr lang="nl-NL" dirty="0"/>
          </a:p>
          <a:p>
            <a:pPr marL="0" indent="0">
              <a:buNone/>
            </a:pPr>
            <a:r>
              <a:rPr lang="nl-NL" dirty="0"/>
              <a:t>Meneer Van Boxtel, Kamerlid van D66 in 2002</a:t>
            </a:r>
          </a:p>
          <a:p>
            <a:pPr marL="0" indent="0">
              <a:buNone/>
            </a:pPr>
            <a:endParaRPr lang="nl-NL" dirty="0"/>
          </a:p>
        </p:txBody>
      </p:sp>
      <p:pic>
        <p:nvPicPr>
          <p:cNvPr id="5" name="Afbeelding 4"/>
          <p:cNvPicPr>
            <a:picLocks noChangeAspect="1"/>
          </p:cNvPicPr>
          <p:nvPr/>
        </p:nvPicPr>
        <p:blipFill>
          <a:blip r:embed="rId2"/>
          <a:stretch>
            <a:fillRect/>
          </a:stretch>
        </p:blipFill>
        <p:spPr>
          <a:xfrm>
            <a:off x="6430780" y="-61561"/>
            <a:ext cx="5761219" cy="6919560"/>
          </a:xfrm>
          <a:prstGeom prst="rect">
            <a:avLst/>
          </a:prstGeom>
        </p:spPr>
      </p:pic>
    </p:spTree>
    <p:extLst>
      <p:ext uri="{BB962C8B-B14F-4D97-AF65-F5344CB8AC3E}">
        <p14:creationId xmlns:p14="http://schemas.microsoft.com/office/powerpoint/2010/main" val="1672822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0"/>
            <a:ext cx="6430780" cy="6857999"/>
          </a:xfrm>
        </p:spPr>
        <p:txBody>
          <a:bodyPr>
            <a:normAutofit/>
          </a:bodyPr>
          <a:lstStyle/>
          <a:p>
            <a:pPr marL="0" indent="0">
              <a:buNone/>
            </a:pPr>
            <a:r>
              <a:rPr lang="nl-NL" dirty="0"/>
              <a:t>De regering mag mensen nooit dwingen om dingen te doen die tegen hun diepe overtuiging ingaan. Het is onverdraaglijk dat de regering ouders dwingt om hun kinderen Openbaar Onderwijs te geven. Kinderen zijn toch niet het eigendom van de regering? Ouders zijn toch vrij om het beste voor hun kinderen te kiezen? </a:t>
            </a:r>
          </a:p>
          <a:p>
            <a:pPr marL="0" indent="0">
              <a:buNone/>
            </a:pPr>
            <a:endParaRPr lang="nl-NL" dirty="0"/>
          </a:p>
          <a:p>
            <a:pPr marL="0" indent="0">
              <a:buNone/>
            </a:pPr>
            <a:r>
              <a:rPr lang="nl-NL" dirty="0"/>
              <a:t>Meneer Groen van Prinsterer, Rechtsgeleerde en kamerlid, 1840.</a:t>
            </a:r>
          </a:p>
          <a:p>
            <a:pPr marL="0" indent="0">
              <a:buNone/>
            </a:pPr>
            <a:endParaRPr lang="nl-NL" dirty="0"/>
          </a:p>
          <a:p>
            <a:pPr marL="0" indent="0">
              <a:buNone/>
            </a:pPr>
            <a:endParaRPr lang="nl-NL" dirty="0"/>
          </a:p>
        </p:txBody>
      </p:sp>
      <p:pic>
        <p:nvPicPr>
          <p:cNvPr id="5" name="Afbeelding 4"/>
          <p:cNvPicPr>
            <a:picLocks noChangeAspect="1"/>
          </p:cNvPicPr>
          <p:nvPr/>
        </p:nvPicPr>
        <p:blipFill>
          <a:blip r:embed="rId2"/>
          <a:stretch>
            <a:fillRect/>
          </a:stretch>
        </p:blipFill>
        <p:spPr>
          <a:xfrm>
            <a:off x="6430781" y="-142071"/>
            <a:ext cx="5761219" cy="7827942"/>
          </a:xfrm>
          <a:prstGeom prst="rect">
            <a:avLst/>
          </a:prstGeom>
        </p:spPr>
      </p:pic>
    </p:spTree>
    <p:extLst>
      <p:ext uri="{BB962C8B-B14F-4D97-AF65-F5344CB8AC3E}">
        <p14:creationId xmlns:p14="http://schemas.microsoft.com/office/powerpoint/2010/main" val="4083997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0"/>
            <a:ext cx="6777788" cy="6857999"/>
          </a:xfrm>
        </p:spPr>
        <p:txBody>
          <a:bodyPr>
            <a:normAutofit/>
          </a:bodyPr>
          <a:lstStyle/>
          <a:p>
            <a:pPr marL="0" indent="0">
              <a:buNone/>
            </a:pPr>
            <a:r>
              <a:rPr lang="nl-NL" dirty="0"/>
              <a:t>Wij willen graag een School met de Bijbel voor onze kinderen, omdat er op het openbaar onderwijs geen plaats is voor de Christus. Een Christen kan niet lang blijven waar Christus niet is. En dus kan hij ook zijn kinderen niet laten op een plek waar men Christus geen plaats geeft. </a:t>
            </a:r>
          </a:p>
          <a:p>
            <a:pPr marL="0" indent="0">
              <a:buNone/>
            </a:pPr>
            <a:endParaRPr lang="nl-NL" dirty="0"/>
          </a:p>
          <a:p>
            <a:pPr marL="0" indent="0">
              <a:buNone/>
            </a:pPr>
            <a:r>
              <a:rPr lang="nl-NL" dirty="0"/>
              <a:t>Ds. W.R. Boerendans uit Rhenen in 1910.</a:t>
            </a:r>
          </a:p>
          <a:p>
            <a:pPr marL="0" indent="0">
              <a:buNone/>
            </a:pPr>
            <a:endParaRPr lang="nl-NL" dirty="0"/>
          </a:p>
        </p:txBody>
      </p:sp>
      <p:pic>
        <p:nvPicPr>
          <p:cNvPr id="5" name="Afbeelding 4"/>
          <p:cNvPicPr>
            <a:picLocks noChangeAspect="1"/>
          </p:cNvPicPr>
          <p:nvPr/>
        </p:nvPicPr>
        <p:blipFill>
          <a:blip r:embed="rId2"/>
          <a:stretch>
            <a:fillRect/>
          </a:stretch>
        </p:blipFill>
        <p:spPr>
          <a:xfrm>
            <a:off x="6857537" y="0"/>
            <a:ext cx="5334462" cy="7114649"/>
          </a:xfrm>
          <a:prstGeom prst="rect">
            <a:avLst/>
          </a:prstGeom>
        </p:spPr>
      </p:pic>
    </p:spTree>
    <p:extLst>
      <p:ext uri="{BB962C8B-B14F-4D97-AF65-F5344CB8AC3E}">
        <p14:creationId xmlns:p14="http://schemas.microsoft.com/office/powerpoint/2010/main" val="1920665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0"/>
            <a:ext cx="6777788" cy="6857999"/>
          </a:xfrm>
        </p:spPr>
        <p:txBody>
          <a:bodyPr>
            <a:normAutofit/>
          </a:bodyPr>
          <a:lstStyle/>
          <a:p>
            <a:pPr marL="0" indent="0">
              <a:buNone/>
            </a:pPr>
            <a:r>
              <a:rPr lang="nl-NL" dirty="0"/>
              <a:t>De regering moet zich niet bemoeien met wat scholen vinden. Het is de taak van de regering om ervoor te zorgen dat er verschillende soorten scholen opgericht kunnen worden, christelijke en niet-christelijke. De ouders moeten kunnen kiezen naar welke school zij hun kind sturen. Dus: ouders maken de keuze welk onderwijs zij verantwoord vinden voor hun kinderen. </a:t>
            </a:r>
          </a:p>
          <a:p>
            <a:pPr marL="0" indent="0">
              <a:buNone/>
            </a:pPr>
            <a:endParaRPr lang="nl-NL" dirty="0"/>
          </a:p>
          <a:p>
            <a:pPr marL="0" indent="0">
              <a:buNone/>
            </a:pPr>
            <a:r>
              <a:rPr lang="nl-NL" dirty="0"/>
              <a:t>Meneer </a:t>
            </a:r>
            <a:r>
              <a:rPr lang="nl-NL" dirty="0" err="1"/>
              <a:t>Cornielje</a:t>
            </a:r>
            <a:r>
              <a:rPr lang="nl-NL" dirty="0"/>
              <a:t>. Kamerlid van de VVD, in 2005</a:t>
            </a:r>
          </a:p>
          <a:p>
            <a:pPr marL="0" indent="0">
              <a:buNone/>
            </a:pPr>
            <a:endParaRPr lang="nl-NL" dirty="0"/>
          </a:p>
        </p:txBody>
      </p:sp>
      <p:pic>
        <p:nvPicPr>
          <p:cNvPr id="5" name="Afbeelding 4"/>
          <p:cNvPicPr>
            <a:picLocks noChangeAspect="1"/>
          </p:cNvPicPr>
          <p:nvPr/>
        </p:nvPicPr>
        <p:blipFill>
          <a:blip r:embed="rId2"/>
          <a:stretch>
            <a:fillRect/>
          </a:stretch>
        </p:blipFill>
        <p:spPr>
          <a:xfrm>
            <a:off x="7226299" y="5859"/>
            <a:ext cx="4965700" cy="6852141"/>
          </a:xfrm>
          <a:prstGeom prst="rect">
            <a:avLst/>
          </a:prstGeom>
        </p:spPr>
      </p:pic>
    </p:spTree>
    <p:extLst>
      <p:ext uri="{BB962C8B-B14F-4D97-AF65-F5344CB8AC3E}">
        <p14:creationId xmlns:p14="http://schemas.microsoft.com/office/powerpoint/2010/main" val="1820897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0"/>
            <a:ext cx="6777788" cy="6857999"/>
          </a:xfrm>
        </p:spPr>
        <p:txBody>
          <a:bodyPr>
            <a:normAutofit/>
          </a:bodyPr>
          <a:lstStyle/>
          <a:p>
            <a:pPr marL="0" indent="0">
              <a:buNone/>
            </a:pPr>
            <a:r>
              <a:rPr lang="nl-NL" dirty="0"/>
              <a:t>Dat er afzonderlijke islamitische, christelijke en joodse scholen zijn, is geen probleem. Sommige mensen zeggen dat mensen van verschillende geloofsovertuigingen daardoor minder respect voor elkaar zouden hebben, maar dat hebben we in de geschiedenis nog nooit gezien! Onderzoek maar hoe het de afgelopen 100 jaar is gegaan. Als we de verschillende scholen afschaffen, dan krijgen we pas problemen! Dan voelen moslims, christenen en joden zich diep teleurgesteld en beledigd. </a:t>
            </a:r>
          </a:p>
          <a:p>
            <a:pPr marL="0" indent="0">
              <a:buNone/>
            </a:pPr>
            <a:endParaRPr lang="nl-NL" dirty="0"/>
          </a:p>
          <a:p>
            <a:pPr marL="0" indent="0">
              <a:buNone/>
            </a:pPr>
            <a:r>
              <a:rPr lang="nl-NL" dirty="0"/>
              <a:t>Meneer </a:t>
            </a:r>
            <a:r>
              <a:rPr lang="nl-NL" dirty="0" err="1"/>
              <a:t>Boekholt</a:t>
            </a:r>
            <a:r>
              <a:rPr lang="nl-NL" dirty="0"/>
              <a:t>, professor in de geschiedenis van het onderwijs aan de Universiteit Utrecht, 2004</a:t>
            </a:r>
          </a:p>
          <a:p>
            <a:pPr marL="0" indent="0">
              <a:buNone/>
            </a:pPr>
            <a:endParaRPr lang="nl-NL" dirty="0"/>
          </a:p>
          <a:p>
            <a:pPr marL="0" indent="0">
              <a:buNone/>
            </a:pPr>
            <a:endParaRPr lang="nl-NL" dirty="0"/>
          </a:p>
        </p:txBody>
      </p:sp>
      <p:pic>
        <p:nvPicPr>
          <p:cNvPr id="4" name="Afbeelding 3"/>
          <p:cNvPicPr>
            <a:picLocks noChangeAspect="1"/>
          </p:cNvPicPr>
          <p:nvPr/>
        </p:nvPicPr>
        <p:blipFill>
          <a:blip r:embed="rId2"/>
          <a:stretch>
            <a:fillRect/>
          </a:stretch>
        </p:blipFill>
        <p:spPr>
          <a:xfrm>
            <a:off x="8293343" y="1261704"/>
            <a:ext cx="3060457" cy="3877392"/>
          </a:xfrm>
          <a:prstGeom prst="rect">
            <a:avLst/>
          </a:prstGeom>
        </p:spPr>
      </p:pic>
    </p:spTree>
    <p:extLst>
      <p:ext uri="{BB962C8B-B14F-4D97-AF65-F5344CB8AC3E}">
        <p14:creationId xmlns:p14="http://schemas.microsoft.com/office/powerpoint/2010/main" val="1933250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0"/>
            <a:ext cx="6777788" cy="6857999"/>
          </a:xfrm>
        </p:spPr>
        <p:txBody>
          <a:bodyPr>
            <a:normAutofit/>
          </a:bodyPr>
          <a:lstStyle/>
          <a:p>
            <a:pPr marL="0" indent="0">
              <a:buNone/>
            </a:pPr>
            <a:r>
              <a:rPr lang="nl-NL" dirty="0"/>
              <a:t>Als je mensen van verschillende overtuigingen ruimte geeft om eigen scholen te stichten, zijn ze blij en proberen ze er iets moois van te maken. Wat ze aan goede dingen bedenken, brengen ze naar buiten en daar doen ze goede dingen mee in de samenleving. Zo heeft iedereen profijt van bijzonder onderwijs. </a:t>
            </a:r>
          </a:p>
          <a:p>
            <a:pPr marL="0" indent="0">
              <a:buNone/>
            </a:pPr>
            <a:endParaRPr lang="nl-NL" dirty="0"/>
          </a:p>
          <a:p>
            <a:pPr marL="0" indent="0">
              <a:buNone/>
            </a:pPr>
            <a:r>
              <a:rPr lang="nl-NL" dirty="0"/>
              <a:t>Meneer Seldenrijk. Werkte o.a. voor de Nederlandse Patiëntenvereniging, 2002</a:t>
            </a:r>
          </a:p>
          <a:p>
            <a:pPr marL="0" indent="0">
              <a:buNone/>
            </a:pPr>
            <a:endParaRPr lang="nl-NL" dirty="0"/>
          </a:p>
          <a:p>
            <a:pPr marL="0" indent="0">
              <a:buNone/>
            </a:pPr>
            <a:endParaRPr lang="nl-NL" dirty="0"/>
          </a:p>
        </p:txBody>
      </p:sp>
      <p:pic>
        <p:nvPicPr>
          <p:cNvPr id="4" name="Afbeelding 3"/>
          <p:cNvPicPr>
            <a:picLocks noChangeAspect="1"/>
          </p:cNvPicPr>
          <p:nvPr/>
        </p:nvPicPr>
        <p:blipFill>
          <a:blip r:embed="rId2"/>
          <a:stretch>
            <a:fillRect/>
          </a:stretch>
        </p:blipFill>
        <p:spPr>
          <a:xfrm>
            <a:off x="6430780" y="69011"/>
            <a:ext cx="5761219" cy="3243353"/>
          </a:xfrm>
          <a:prstGeom prst="rect">
            <a:avLst/>
          </a:prstGeom>
        </p:spPr>
      </p:pic>
    </p:spTree>
    <p:extLst>
      <p:ext uri="{BB962C8B-B14F-4D97-AF65-F5344CB8AC3E}">
        <p14:creationId xmlns:p14="http://schemas.microsoft.com/office/powerpoint/2010/main" val="2489935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1" y="0"/>
            <a:ext cx="6777788" cy="6857999"/>
          </a:xfrm>
        </p:spPr>
        <p:txBody>
          <a:bodyPr>
            <a:normAutofit/>
          </a:bodyPr>
          <a:lstStyle/>
          <a:p>
            <a:pPr marL="0" indent="0">
              <a:buNone/>
            </a:pPr>
            <a:r>
              <a:rPr lang="nl-NL" dirty="0"/>
              <a:t>Geloof is niet als een jas die je aan- en uit kunt doen! Wie gelovig is, gelooft overal en altijd! Thuis, op straat, in de winkel en dus ook op school. Het is belachelijk om ervan uit te gaan dat ik bij de voordeur van mijn huis mijn geloof in de kast hang, mij buiten op straat en op school onchristelijk gedraag en daarna thuis mijn christelijk jasje weer aantrek! Juist voor anderen, voor kinderen en andere mensen heeft een gelovige een goede boodschap! Die moet gebracht worden, ook op school!</a:t>
            </a:r>
          </a:p>
          <a:p>
            <a:pPr marL="0" indent="0">
              <a:buNone/>
            </a:pPr>
            <a:endParaRPr lang="nl-NL" dirty="0"/>
          </a:p>
          <a:p>
            <a:pPr marL="0" indent="0">
              <a:buNone/>
            </a:pPr>
            <a:r>
              <a:rPr lang="nl-NL" dirty="0"/>
              <a:t>Een kamerlid van de Christen Unie, 2004</a:t>
            </a:r>
          </a:p>
          <a:p>
            <a:pPr marL="0" indent="0">
              <a:buNone/>
            </a:pPr>
            <a:endParaRPr lang="nl-NL" dirty="0"/>
          </a:p>
        </p:txBody>
      </p:sp>
      <p:pic>
        <p:nvPicPr>
          <p:cNvPr id="4" name="Afbeelding 3"/>
          <p:cNvPicPr>
            <a:picLocks noChangeAspect="1"/>
          </p:cNvPicPr>
          <p:nvPr/>
        </p:nvPicPr>
        <p:blipFill>
          <a:blip r:embed="rId2"/>
          <a:stretch>
            <a:fillRect/>
          </a:stretch>
        </p:blipFill>
        <p:spPr>
          <a:xfrm>
            <a:off x="6430781" y="0"/>
            <a:ext cx="5761219" cy="2377646"/>
          </a:xfrm>
          <a:prstGeom prst="rect">
            <a:avLst/>
          </a:prstGeom>
        </p:spPr>
      </p:pic>
    </p:spTree>
    <p:extLst>
      <p:ext uri="{BB962C8B-B14F-4D97-AF65-F5344CB8AC3E}">
        <p14:creationId xmlns:p14="http://schemas.microsoft.com/office/powerpoint/2010/main" val="237390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solidFill>
                <a:schemeClr val="bg1"/>
              </a:solidFill>
            </a:endParaRPr>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3288345" y="0"/>
            <a:ext cx="5394350" cy="6832843"/>
          </a:xfrm>
          <a:prstGeom prst="rect">
            <a:avLst/>
          </a:prstGeom>
        </p:spPr>
      </p:pic>
    </p:spTree>
    <p:extLst>
      <p:ext uri="{BB962C8B-B14F-4D97-AF65-F5344CB8AC3E}">
        <p14:creationId xmlns:p14="http://schemas.microsoft.com/office/powerpoint/2010/main" val="398910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1"/>
            <a:ext cx="9852121" cy="6858000"/>
          </a:xfrm>
          <a:prstGeom prst="rect">
            <a:avLst/>
          </a:prstGeom>
        </p:spPr>
      </p:pic>
      <p:sp>
        <p:nvSpPr>
          <p:cNvPr id="3" name="Titel 2"/>
          <p:cNvSpPr>
            <a:spLocks noGrp="1"/>
          </p:cNvSpPr>
          <p:nvPr>
            <p:ph type="title"/>
          </p:nvPr>
        </p:nvSpPr>
        <p:spPr>
          <a:xfrm>
            <a:off x="9852121" y="365125"/>
            <a:ext cx="2339879" cy="6097668"/>
          </a:xfrm>
        </p:spPr>
        <p:txBody>
          <a:bodyPr>
            <a:noAutofit/>
          </a:bodyPr>
          <a:lstStyle/>
          <a:p>
            <a:r>
              <a:rPr lang="nl-NL" sz="3200" dirty="0" smtClean="0">
                <a:solidFill>
                  <a:schemeClr val="bg1"/>
                </a:solidFill>
              </a:rPr>
              <a:t>"In ernst, dominee: Uw kinderen gaan op de Christelijke school - en zijn die nu beter dan de mijne, die de Openbare school bezoeken?"</a:t>
            </a:r>
            <a:endParaRPr lang="nl-NL" sz="3200" dirty="0">
              <a:solidFill>
                <a:schemeClr val="bg1"/>
              </a:solidFill>
            </a:endParaRPr>
          </a:p>
        </p:txBody>
      </p:sp>
    </p:spTree>
    <p:extLst>
      <p:ext uri="{BB962C8B-B14F-4D97-AF65-F5344CB8AC3E}">
        <p14:creationId xmlns:p14="http://schemas.microsoft.com/office/powerpoint/2010/main" val="6283799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4272189"/>
          </a:xfrm>
        </p:spPr>
        <p:txBody>
          <a:bodyPr>
            <a:normAutofit fontScale="90000"/>
          </a:bodyPr>
          <a:lstStyle/>
          <a:p>
            <a:r>
              <a:rPr lang="nl-NL" dirty="0">
                <a:solidFill>
                  <a:srgbClr val="FFC000"/>
                </a:solidFill>
              </a:rPr>
              <a:t>Stelling 1: Kinderen uit het bijzonder onderwijs zijn niet beter dan kinderen uit het openbaar </a:t>
            </a:r>
            <a:r>
              <a:rPr lang="nl-NL" dirty="0" smtClean="0">
                <a:solidFill>
                  <a:srgbClr val="FFC000"/>
                </a:solidFill>
              </a:rPr>
              <a:t>onderwijs</a:t>
            </a:r>
            <a:br>
              <a:rPr lang="nl-NL" dirty="0" smtClean="0">
                <a:solidFill>
                  <a:srgbClr val="FFC000"/>
                </a:solidFill>
              </a:rPr>
            </a:br>
            <a:r>
              <a:rPr lang="nl-NL" dirty="0">
                <a:solidFill>
                  <a:srgbClr val="FFC000"/>
                </a:solidFill>
              </a:rPr>
              <a:t/>
            </a:r>
            <a:br>
              <a:rPr lang="nl-NL" dirty="0">
                <a:solidFill>
                  <a:srgbClr val="FFC000"/>
                </a:solidFill>
              </a:rPr>
            </a:br>
            <a:r>
              <a:rPr lang="nl-NL" dirty="0">
                <a:solidFill>
                  <a:srgbClr val="FFC000"/>
                </a:solidFill>
              </a:rPr>
              <a:t>Stelling 2: Je kunt als christelijk kind dus net zo goed naar de openbare school</a:t>
            </a:r>
            <a:br>
              <a:rPr lang="nl-NL" dirty="0">
                <a:solidFill>
                  <a:srgbClr val="FFC000"/>
                </a:solidFill>
              </a:rPr>
            </a:br>
            <a:endParaRPr lang="nl-NL" dirty="0">
              <a:solidFill>
                <a:srgbClr val="FFC000"/>
              </a:solidFill>
            </a:endParaRPr>
          </a:p>
        </p:txBody>
      </p:sp>
    </p:spTree>
    <p:extLst>
      <p:ext uri="{BB962C8B-B14F-4D97-AF65-F5344CB8AC3E}">
        <p14:creationId xmlns:p14="http://schemas.microsoft.com/office/powerpoint/2010/main" val="3926662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bg1"/>
                </a:solidFill>
              </a:rPr>
              <a:t>Les 2</a:t>
            </a:r>
            <a:endParaRPr lang="nl-NL" dirty="0">
              <a:solidFill>
                <a:schemeClr val="bg1"/>
              </a:solidFill>
            </a:endParaRP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2960768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nvPr>
        </p:nvGraphicFramePr>
        <p:xfrm>
          <a:off x="263472" y="278968"/>
          <a:ext cx="11701220" cy="6385303"/>
        </p:xfrm>
        <a:graphic>
          <a:graphicData uri="http://schemas.openxmlformats.org/drawingml/2006/table">
            <a:tbl>
              <a:tblPr firstRow="1" firstCol="1" bandRow="1"/>
              <a:tblGrid>
                <a:gridCol w="11701220">
                  <a:extLst>
                    <a:ext uri="{9D8B030D-6E8A-4147-A177-3AD203B41FA5}">
                      <a16:colId xmlns:a16="http://schemas.microsoft.com/office/drawing/2014/main" val="2543889485"/>
                    </a:ext>
                  </a:extLst>
                </a:gridCol>
              </a:tblGrid>
              <a:tr h="6385303">
                <a:tc>
                  <a:txBody>
                    <a:bodyPr/>
                    <a:lstStyle/>
                    <a:p>
                      <a:pPr>
                        <a:spcAft>
                          <a:spcPts val="0"/>
                        </a:spcAft>
                      </a:pPr>
                      <a:r>
                        <a:rPr lang="nl-NL" sz="2400" b="1" dirty="0" smtClean="0">
                          <a:effectLst/>
                          <a:latin typeface="Arial" panose="020B0604020202020204" pitchFamily="34" charset="0"/>
                          <a:ea typeface="MS Mincho"/>
                          <a:cs typeface="Times New Roman" panose="02020603050405020304" pitchFamily="18" charset="0"/>
                        </a:rPr>
                        <a:t>1806</a:t>
                      </a:r>
                      <a:r>
                        <a:rPr lang="nl-NL" sz="2400" b="1" dirty="0">
                          <a:effectLst/>
                          <a:latin typeface="Arial" panose="020B0604020202020204" pitchFamily="34" charset="0"/>
                          <a:ea typeface="MS Mincho"/>
                          <a:cs typeface="Times New Roman" panose="02020603050405020304" pitchFamily="18" charset="0"/>
                        </a:rPr>
                        <a:t>: SCHOOLWET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Gemaakt door:</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De regering. Die hield goed in de gaten of scholen zich wel aan de wet hielden.</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Hield in: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Aanleren van </a:t>
                      </a:r>
                      <a:r>
                        <a:rPr lang="nl-NL" sz="2400" i="1" dirty="0">
                          <a:effectLst/>
                          <a:latin typeface="Arial" panose="020B0604020202020204" pitchFamily="34" charset="0"/>
                          <a:ea typeface="MS Mincho"/>
                          <a:cs typeface="Times New Roman" panose="02020603050405020304" pitchFamily="18" charset="0"/>
                        </a:rPr>
                        <a:t>christelijke en maatschappelijke deugden</a:t>
                      </a:r>
                      <a:r>
                        <a:rPr lang="nl-NL" sz="2400" dirty="0">
                          <a:effectLst/>
                          <a:latin typeface="Arial" panose="020B0604020202020204" pitchFamily="34" charset="0"/>
                          <a:ea typeface="MS Mincho"/>
                          <a:cs typeface="Times New Roman" panose="02020603050405020304" pitchFamily="18" charset="0"/>
                        </a:rPr>
                        <a:t>.</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Betekent: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Kinderen moesten goede burgers worden. Ze moesten verdraagzaam met elkaar omgaan en niet letten op godsdienstige verschillen. Braaf zijn! </a:t>
                      </a:r>
                      <a:r>
                        <a:rPr lang="nl-NL" sz="2400" dirty="0" smtClean="0">
                          <a:effectLst/>
                          <a:latin typeface="Arial" panose="020B0604020202020204" pitchFamily="34" charset="0"/>
                          <a:ea typeface="MS Mincho"/>
                          <a:cs typeface="Times New Roman" panose="02020603050405020304" pitchFamily="18" charset="0"/>
                        </a:rPr>
                        <a:t>Verlichting!</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Dus:</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Kinderen die naar school gingen, leerden allemaal hetzelfde. Er zaten kinderen uit allerlei verschillende kerken</a:t>
                      </a:r>
                      <a:r>
                        <a:rPr lang="nl-NL" sz="2400" dirty="0">
                          <a:effectLst/>
                          <a:latin typeface="Cambria" panose="02040503050406030204" pitchFamily="18" charset="0"/>
                          <a:ea typeface="MS Mincho"/>
                          <a:cs typeface="Times New Roman" panose="02020603050405020304" pitchFamily="18" charset="0"/>
                        </a:rPr>
                        <a:t> </a:t>
                      </a:r>
                      <a:r>
                        <a:rPr lang="nl-NL" sz="2400" dirty="0">
                          <a:effectLst/>
                          <a:latin typeface="Arial" panose="020B0604020202020204" pitchFamily="34" charset="0"/>
                          <a:ea typeface="MS Mincho"/>
                          <a:cs typeface="Times New Roman" panose="02020603050405020304" pitchFamily="18" charset="0"/>
                        </a:rPr>
                        <a:t> in één klas. De meester moest onderwijs geven volgens de regels van de schoolwet. </a:t>
                      </a:r>
                      <a:r>
                        <a:rPr lang="nl-NL" sz="2400" dirty="0">
                          <a:effectLst/>
                          <a:latin typeface="Cambria" panose="02040503050406030204" pitchFamily="18" charset="0"/>
                          <a:ea typeface="MS Mincho"/>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50462269"/>
                  </a:ext>
                </a:extLst>
              </a:tr>
            </a:tbl>
          </a:graphicData>
        </a:graphic>
      </p:graphicFrame>
    </p:spTree>
    <p:extLst>
      <p:ext uri="{BB962C8B-B14F-4D97-AF65-F5344CB8AC3E}">
        <p14:creationId xmlns:p14="http://schemas.microsoft.com/office/powerpoint/2010/main" val="2095671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fbeelding 3" descr="Afbeeldingsresultaat voor wet icoo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4366"/>
            <a:ext cx="5656882" cy="4773478"/>
          </a:xfrm>
          <a:prstGeom prst="rect">
            <a:avLst/>
          </a:prstGeom>
          <a:noFill/>
          <a:ln>
            <a:noFill/>
          </a:ln>
        </p:spPr>
      </p:pic>
      <p:pic>
        <p:nvPicPr>
          <p:cNvPr id="5" name="Afbeelding 4" descr="Afbeeldingsresultaat voor zak gel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079" y="1822649"/>
            <a:ext cx="2667721" cy="3576912"/>
          </a:xfrm>
          <a:prstGeom prst="rect">
            <a:avLst/>
          </a:prstGeom>
          <a:noFill/>
          <a:ln>
            <a:noFill/>
          </a:ln>
        </p:spPr>
      </p:pic>
      <p:sp>
        <p:nvSpPr>
          <p:cNvPr id="6" name="Titel 5"/>
          <p:cNvSpPr>
            <a:spLocks noGrp="1"/>
          </p:cNvSpPr>
          <p:nvPr>
            <p:ph type="title"/>
          </p:nvPr>
        </p:nvSpPr>
        <p:spPr>
          <a:xfrm>
            <a:off x="542441" y="365125"/>
            <a:ext cx="10941803" cy="1325563"/>
          </a:xfrm>
        </p:spPr>
        <p:txBody>
          <a:bodyPr>
            <a:normAutofit/>
          </a:bodyPr>
          <a:lstStyle/>
          <a:p>
            <a:r>
              <a:rPr lang="nl-NL" dirty="0" smtClean="0">
                <a:solidFill>
                  <a:srgbClr val="FFC000"/>
                </a:solidFill>
              </a:rPr>
              <a:t>Toestemming						Subsidie</a:t>
            </a:r>
            <a:endParaRPr lang="nl-NL" dirty="0">
              <a:solidFill>
                <a:srgbClr val="FFC000"/>
              </a:solidFill>
            </a:endParaRPr>
          </a:p>
        </p:txBody>
      </p:sp>
    </p:spTree>
    <p:extLst>
      <p:ext uri="{BB962C8B-B14F-4D97-AF65-F5344CB8AC3E}">
        <p14:creationId xmlns:p14="http://schemas.microsoft.com/office/powerpoint/2010/main" val="2548533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926303473"/>
              </p:ext>
            </p:extLst>
          </p:nvPr>
        </p:nvGraphicFramePr>
        <p:xfrm>
          <a:off x="263472" y="278968"/>
          <a:ext cx="11701220" cy="6385303"/>
        </p:xfrm>
        <a:graphic>
          <a:graphicData uri="http://schemas.openxmlformats.org/drawingml/2006/table">
            <a:tbl>
              <a:tblPr firstRow="1" firstCol="1" bandRow="1"/>
              <a:tblGrid>
                <a:gridCol w="11701220">
                  <a:extLst>
                    <a:ext uri="{9D8B030D-6E8A-4147-A177-3AD203B41FA5}">
                      <a16:colId xmlns:a16="http://schemas.microsoft.com/office/drawing/2014/main" val="2543889485"/>
                    </a:ext>
                  </a:extLst>
                </a:gridCol>
              </a:tblGrid>
              <a:tr h="6385303">
                <a:tc>
                  <a:txBody>
                    <a:bodyPr/>
                    <a:lstStyle/>
                    <a:p>
                      <a:pPr>
                        <a:spcAft>
                          <a:spcPts val="0"/>
                        </a:spcAft>
                      </a:pPr>
                      <a:r>
                        <a:rPr lang="nl-NL" sz="2400" b="1" dirty="0" smtClean="0">
                          <a:effectLst/>
                          <a:latin typeface="Arial" panose="020B0604020202020204" pitchFamily="34" charset="0"/>
                          <a:ea typeface="MS Mincho"/>
                          <a:cs typeface="Times New Roman" panose="02020603050405020304" pitchFamily="18" charset="0"/>
                        </a:rPr>
                        <a:t>1806</a:t>
                      </a:r>
                      <a:r>
                        <a:rPr lang="nl-NL" sz="2400" b="1" dirty="0">
                          <a:effectLst/>
                          <a:latin typeface="Arial" panose="020B0604020202020204" pitchFamily="34" charset="0"/>
                          <a:ea typeface="MS Mincho"/>
                          <a:cs typeface="Times New Roman" panose="02020603050405020304" pitchFamily="18" charset="0"/>
                        </a:rPr>
                        <a:t>: SCHOOLWET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Gemaakt door:</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De regering. Die hield goed in de gaten of scholen zich wel aan de wet hielden.</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Hield in: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Aanleren van </a:t>
                      </a:r>
                      <a:r>
                        <a:rPr lang="nl-NL" sz="2400" i="1" dirty="0">
                          <a:effectLst/>
                          <a:latin typeface="Arial" panose="020B0604020202020204" pitchFamily="34" charset="0"/>
                          <a:ea typeface="MS Mincho"/>
                          <a:cs typeface="Times New Roman" panose="02020603050405020304" pitchFamily="18" charset="0"/>
                        </a:rPr>
                        <a:t>christelijke en maatschappelijke deugden</a:t>
                      </a:r>
                      <a:r>
                        <a:rPr lang="nl-NL" sz="2400" dirty="0">
                          <a:effectLst/>
                          <a:latin typeface="Arial" panose="020B0604020202020204" pitchFamily="34" charset="0"/>
                          <a:ea typeface="MS Mincho"/>
                          <a:cs typeface="Times New Roman" panose="02020603050405020304" pitchFamily="18" charset="0"/>
                        </a:rPr>
                        <a:t>.</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Betekent: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Kinderen moesten goede burgers worden. Ze moesten verdraagzaam met elkaar omgaan en niet letten op godsdienstige verschillen. Braaf zijn! </a:t>
                      </a:r>
                      <a:r>
                        <a:rPr lang="nl-NL" sz="2400" dirty="0" smtClean="0">
                          <a:effectLst/>
                          <a:latin typeface="Arial" panose="020B0604020202020204" pitchFamily="34" charset="0"/>
                          <a:ea typeface="MS Mincho"/>
                          <a:cs typeface="Times New Roman" panose="02020603050405020304" pitchFamily="18" charset="0"/>
                        </a:rPr>
                        <a:t>Verlichting!</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none" strike="noStrike" dirty="0">
                          <a:effectLst/>
                          <a:latin typeface="Arial" panose="020B0604020202020204" pitchFamily="34" charset="0"/>
                          <a:ea typeface="MS Mincho"/>
                          <a:cs typeface="Times New Roman" panose="02020603050405020304" pitchFamily="18" charset="0"/>
                        </a:rPr>
                        <a:t> </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u="sng" dirty="0">
                          <a:effectLst/>
                          <a:latin typeface="Arial" panose="020B0604020202020204" pitchFamily="34" charset="0"/>
                          <a:ea typeface="MS Mincho"/>
                          <a:cs typeface="Times New Roman" panose="02020603050405020304" pitchFamily="18" charset="0"/>
                        </a:rPr>
                        <a:t>Dus:</a:t>
                      </a:r>
                      <a:endParaRPr lang="nl-NL" sz="2400" dirty="0">
                        <a:effectLst/>
                        <a:latin typeface="Cambria" panose="02040503050406030204" pitchFamily="18" charset="0"/>
                        <a:ea typeface="MS Mincho"/>
                        <a:cs typeface="Times New Roman" panose="02020603050405020304" pitchFamily="18" charset="0"/>
                      </a:endParaRPr>
                    </a:p>
                    <a:p>
                      <a:pPr>
                        <a:spcAft>
                          <a:spcPts val="0"/>
                        </a:spcAft>
                      </a:pPr>
                      <a:r>
                        <a:rPr lang="nl-NL" sz="2400" dirty="0">
                          <a:effectLst/>
                          <a:latin typeface="Arial" panose="020B0604020202020204" pitchFamily="34" charset="0"/>
                          <a:ea typeface="MS Mincho"/>
                          <a:cs typeface="Times New Roman" panose="02020603050405020304" pitchFamily="18" charset="0"/>
                        </a:rPr>
                        <a:t>Kinderen die naar school gingen, leerden allemaal hetzelfde. Er zaten kinderen uit allerlei verschillende kerken</a:t>
                      </a:r>
                      <a:r>
                        <a:rPr lang="nl-NL" sz="2400" dirty="0">
                          <a:effectLst/>
                          <a:latin typeface="Cambria" panose="02040503050406030204" pitchFamily="18" charset="0"/>
                          <a:ea typeface="MS Mincho"/>
                          <a:cs typeface="Times New Roman" panose="02020603050405020304" pitchFamily="18" charset="0"/>
                        </a:rPr>
                        <a:t> </a:t>
                      </a:r>
                      <a:r>
                        <a:rPr lang="nl-NL" sz="2400" dirty="0">
                          <a:effectLst/>
                          <a:latin typeface="Arial" panose="020B0604020202020204" pitchFamily="34" charset="0"/>
                          <a:ea typeface="MS Mincho"/>
                          <a:cs typeface="Times New Roman" panose="02020603050405020304" pitchFamily="18" charset="0"/>
                        </a:rPr>
                        <a:t> in één klas. De meester moest onderwijs geven volgens de regels van de schoolwet. </a:t>
                      </a:r>
                      <a:r>
                        <a:rPr lang="nl-NL" sz="2400" dirty="0">
                          <a:effectLst/>
                          <a:latin typeface="Cambria" panose="02040503050406030204" pitchFamily="18" charset="0"/>
                          <a:ea typeface="MS Mincho"/>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50462269"/>
                  </a:ext>
                </a:extLst>
              </a:tr>
            </a:tbl>
          </a:graphicData>
        </a:graphic>
      </p:graphicFrame>
    </p:spTree>
    <p:extLst>
      <p:ext uri="{BB962C8B-B14F-4D97-AF65-F5344CB8AC3E}">
        <p14:creationId xmlns:p14="http://schemas.microsoft.com/office/powerpoint/2010/main" val="450938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1128</TotalTime>
  <Words>863</Words>
  <Application>Microsoft Office PowerPoint</Application>
  <PresentationFormat>Breedbeeld</PresentationFormat>
  <Paragraphs>117</Paragraphs>
  <Slides>27</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27</vt:i4>
      </vt:variant>
    </vt:vector>
  </HeadingPairs>
  <TitlesOfParts>
    <vt:vector size="34" baseType="lpstr">
      <vt:lpstr>Arial</vt:lpstr>
      <vt:lpstr>Calibri</vt:lpstr>
      <vt:lpstr>Calibri Light</vt:lpstr>
      <vt:lpstr>Cambria</vt:lpstr>
      <vt:lpstr>MS Mincho</vt:lpstr>
      <vt:lpstr>Times New Roman</vt:lpstr>
      <vt:lpstr>Kantoorthema</vt:lpstr>
      <vt:lpstr>Besef wat je hebt! Herdenking 100 jaar vrijheid van onderwijs</vt:lpstr>
      <vt:lpstr>Les 1</vt:lpstr>
      <vt:lpstr>PowerPoint-presentatie</vt:lpstr>
      <vt:lpstr>"In ernst, dominee: Uw kinderen gaan op de Christelijke school - en zijn die nu beter dan de mijne, die de Openbare school bezoeken?"</vt:lpstr>
      <vt:lpstr>Stelling 1: Kinderen uit het bijzonder onderwijs zijn niet beter dan kinderen uit het openbaar onderwijs  Stelling 2: Je kunt als christelijk kind dus net zo goed naar de openbare school </vt:lpstr>
      <vt:lpstr>Les 2</vt:lpstr>
      <vt:lpstr>PowerPoint-presentatie</vt:lpstr>
      <vt:lpstr>Toestemming      Subsidie</vt:lpstr>
      <vt:lpstr>PowerPoint-presentatie</vt:lpstr>
      <vt:lpstr>PowerPoint-presentatie</vt:lpstr>
      <vt:lpstr>PowerPoint-presentatie</vt:lpstr>
      <vt:lpstr>PowerPoint-presentatie</vt:lpstr>
      <vt:lpstr>PowerPoint-presentatie</vt:lpstr>
      <vt:lpstr>Les 3</vt:lpstr>
      <vt:lpstr>PowerPoint-presentatie</vt:lpstr>
      <vt:lpstr>Eisen voor het interview</vt:lpstr>
      <vt:lpstr>Keuzeles 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 DE olde</dc:creator>
  <cp:lastModifiedBy>Schans.A.A.vander</cp:lastModifiedBy>
  <cp:revision>26</cp:revision>
  <dcterms:created xsi:type="dcterms:W3CDTF">2017-01-03T06:00:58Z</dcterms:created>
  <dcterms:modified xsi:type="dcterms:W3CDTF">2017-02-25T22:31:38Z</dcterms:modified>
</cp:coreProperties>
</file>